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0" r:id="rId7"/>
    <p:sldId id="343" r:id="rId8"/>
    <p:sldId id="318" r:id="rId9"/>
    <p:sldId id="342" r:id="rId10"/>
    <p:sldId id="31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e" initials="hale" lastIdx="1" clrIdx="0"/>
  <p:cmAuthor id="1" name="bntabor" initials="b" lastIdx="14" clrIdx="1"/>
  <p:cmAuthor id="2" name="alsayers-fay" initials="a" lastIdx="7" clrIdx="2"/>
  <p:cmAuthor id="3" name="Shirey, Gina" initials="SG" lastIdx="1" clrIdx="3">
    <p:extLst>
      <p:ext uri="{19B8F6BF-5375-455C-9EA6-DF929625EA0E}">
        <p15:presenceInfo xmlns:p15="http://schemas.microsoft.com/office/powerpoint/2012/main" userId="S-1-5-21-1984772128-1885951126-709122288-38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00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3732" y="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ECB12-CD75-4429-8735-5748E443C69F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B382F-44AA-4AE4-A238-DE7CA78B0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93AF09-759B-41A1-86B3-6F707E6D2B1A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82E93-6F94-4E75-A8A2-586EE043A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Bolded items represent items from the standard DOW</a:t>
            </a:r>
            <a:r>
              <a:rPr lang="en-US" baseline="0" dirty="0" smtClean="0"/>
              <a:t> tasks that ESPR has a role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7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“right” WW technology is more complex</a:t>
            </a:r>
            <a:r>
              <a:rPr lang="en-US" baseline="0" dirty="0" smtClean="0"/>
              <a:t> that choosing what will work best.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High tech systems work well, but are costly to operate and maintain, and require skilled operators and maintainers.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Extremely high costs of construction and logistics in rural Alaska.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OSDS systems are low maintenance, but do not tend to perform well in the small-lot land planning scenarios of remote villages and the </a:t>
            </a:r>
            <a:r>
              <a:rPr lang="en-US" baseline="0" dirty="0" err="1" smtClean="0"/>
              <a:t>silty</a:t>
            </a:r>
            <a:r>
              <a:rPr lang="en-US" baseline="0" dirty="0" smtClean="0"/>
              <a:t> soils.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 some point, all systems need to have the solids disposed of, and that is a consistent challenge.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Climate change posing dramatic hydrologic and thermal regime changes – affecting life and viability of designs.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1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a two-cell</a:t>
            </a:r>
            <a:r>
              <a:rPr lang="en-US" baseline="0" dirty="0" smtClean="0"/>
              <a:t> lagoon system </a:t>
            </a:r>
            <a:r>
              <a:rPr lang="en-US" baseline="0" smtClean="0"/>
              <a:t>in Mountain Village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6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2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5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How to</a:t>
            </a:r>
            <a:r>
              <a:rPr lang="en-US" sz="1200" baseline="0" dirty="0" smtClean="0">
                <a:solidFill>
                  <a:schemeClr val="tx2">
                    <a:lumMod val="10000"/>
                  </a:schemeClr>
                </a:solidFill>
              </a:rPr>
              <a:t> configure the necessary R&amp;D infrastructure?</a:t>
            </a:r>
          </a:p>
          <a:p>
            <a:pPr marL="171450" indent="-171450">
              <a:buFontTx/>
              <a:buChar char="-"/>
            </a:pPr>
            <a:r>
              <a:rPr lang="en-US" sz="1200" baseline="0" dirty="0" smtClean="0">
                <a:solidFill>
                  <a:schemeClr val="tx2">
                    <a:lumMod val="10000"/>
                  </a:schemeClr>
                </a:solidFill>
              </a:rPr>
              <a:t>Planning, Prioritizing, &amp; Project Selection?</a:t>
            </a:r>
          </a:p>
          <a:p>
            <a:pPr marL="171450" indent="-171450">
              <a:buFontTx/>
              <a:buChar char="-"/>
            </a:pPr>
            <a:r>
              <a:rPr lang="en-US" sz="1200" baseline="0" dirty="0" smtClean="0">
                <a:solidFill>
                  <a:schemeClr val="tx2">
                    <a:lumMod val="10000"/>
                  </a:schemeClr>
                </a:solidFill>
              </a:rPr>
              <a:t>Funding?</a:t>
            </a:r>
          </a:p>
          <a:p>
            <a:pPr marL="171450" indent="-171450">
              <a:buFontTx/>
              <a:buChar char="-"/>
            </a:pPr>
            <a:r>
              <a:rPr lang="en-US" sz="1200" baseline="0" dirty="0" smtClean="0">
                <a:solidFill>
                  <a:schemeClr val="tx2">
                    <a:lumMod val="10000"/>
                  </a:schemeClr>
                </a:solidFill>
              </a:rPr>
              <a:t>Roles &amp; Responsibilities?</a:t>
            </a:r>
          </a:p>
          <a:p>
            <a:pPr marL="171450" indent="-171450">
              <a:buFontTx/>
              <a:buChar char="-"/>
            </a:pPr>
            <a:r>
              <a:rPr lang="en-US" sz="1200" baseline="0" dirty="0" smtClean="0">
                <a:solidFill>
                  <a:schemeClr val="tx2">
                    <a:lumMod val="10000"/>
                  </a:schemeClr>
                </a:solidFill>
              </a:rPr>
              <a:t>Implementation &amp; </a:t>
            </a:r>
            <a:r>
              <a:rPr lang="en-US" sz="1200" baseline="0" smtClean="0">
                <a:solidFill>
                  <a:schemeClr val="tx2">
                    <a:lumMod val="10000"/>
                  </a:schemeClr>
                </a:solidFill>
              </a:rPr>
              <a:t>Continuous Improvement?</a:t>
            </a:r>
            <a:endParaRPr lang="en-US" sz="1200" baseline="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9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4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DEC-5515-417E-84AF-9CB05BEC75B4}" type="datetime1">
              <a:rPr lang="en-US" smtClean="0"/>
              <a:t>1/28/2015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0DB0-9960-4C85-894D-839CF8135104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9C42-093D-4F3F-AE2A-BE5D93AD2B28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4FC2-E976-46D0-B62A-E7590B7F9382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573E-98EC-466F-9884-04449381BD39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9C04-269F-46B2-A47E-E3C6571D2430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BEDD-4E93-4025-A1BF-2538566C9FEA}" type="datetime1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18CB-C0FA-4756-BD28-E9F638DB6EF8}" type="datetime1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87D-6B62-4A00-918B-838F1D2961AE}" type="datetime1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8DEB-38F9-4EC7-BB1E-465C9396A9E6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466-CFB9-44BE-8A47-1B8BCB7ADD63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2F6512-99FE-44F8-BF8F-73679EDBF410}" type="datetime1">
              <a:rPr lang="en-US" smtClean="0"/>
              <a:t>1/28/2015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B05C06-1AF5-4E3E-835B-419A9D1AA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85164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Wastewater Design Challenges for Rural Alaska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7854696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Alaska Department of Environmental Conservation</a:t>
            </a:r>
          </a:p>
          <a:p>
            <a:r>
              <a:rPr lang="en-US" sz="2000" dirty="0" smtClean="0"/>
              <a:t>Division of Water</a:t>
            </a:r>
            <a:endParaRPr lang="en-US" sz="2000" dirty="0"/>
          </a:p>
          <a:p>
            <a:r>
              <a:rPr lang="en-US" sz="2000" dirty="0" smtClean="0"/>
              <a:t>Engineering Support &amp; Plan Review</a:t>
            </a:r>
          </a:p>
          <a:p>
            <a:r>
              <a:rPr lang="en-US" sz="2000" dirty="0" smtClean="0"/>
              <a:t>Gene McCabe</a:t>
            </a:r>
          </a:p>
          <a:p>
            <a:r>
              <a:rPr lang="en-US" sz="2000" dirty="0" smtClean="0"/>
              <a:t>Clint Adler, P.E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226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Division of Water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700" dirty="0" smtClean="0"/>
              <a:t>Mission Statement: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US" sz="3800" dirty="0"/>
              <a:t>Improve and protect water quality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4700" dirty="0" smtClean="0"/>
              <a:t>How?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US" sz="3800" b="1" dirty="0"/>
              <a:t>Establishes standards for water cleanliness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US" sz="3800" b="1" dirty="0"/>
              <a:t>Regulates discharges to waters and wetlands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US" sz="3800" dirty="0"/>
              <a:t>Provides financial assistance for water and wastewater facility construction and </a:t>
            </a:r>
            <a:r>
              <a:rPr lang="en-US" sz="3800" dirty="0" err="1"/>
              <a:t>waterbody</a:t>
            </a:r>
            <a:r>
              <a:rPr lang="en-US" sz="3800" dirty="0"/>
              <a:t> assessment and remediation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US" sz="3800" dirty="0"/>
              <a:t>Trains, certifies, and assists water and wastewater system operators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en-US" sz="3800" dirty="0"/>
              <a:t>Monitors and reports on water quality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Improving and Protecting Alaska's Water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226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Rural Alaska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r>
              <a:rPr lang="en-US" sz="2100" dirty="0" smtClean="0"/>
              <a:t>Logistics – no road system access, compressed construction schedules</a:t>
            </a:r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r>
              <a:rPr lang="en-US" sz="2100" dirty="0" smtClean="0"/>
              <a:t>Soil Conditions – </a:t>
            </a:r>
            <a:r>
              <a:rPr lang="en-US" sz="2100" dirty="0" err="1" smtClean="0"/>
              <a:t>silty</a:t>
            </a:r>
            <a:r>
              <a:rPr lang="en-US" sz="2100" dirty="0" smtClean="0"/>
              <a:t> soils do not drain well</a:t>
            </a:r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r>
              <a:rPr lang="en-US" sz="2100" dirty="0" smtClean="0"/>
              <a:t>Proper Operations and Maintenance</a:t>
            </a:r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r>
              <a:rPr lang="en-US" sz="2100" dirty="0" smtClean="0"/>
              <a:t>Sub-Arctic and Arctic Climate</a:t>
            </a:r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r>
              <a:rPr lang="en-US" sz="2100" dirty="0" smtClean="0"/>
              <a:t>Social, Cultural, and Economic </a:t>
            </a:r>
            <a:r>
              <a:rPr lang="en-US" sz="2100" dirty="0"/>
              <a:t>C</a:t>
            </a:r>
            <a:r>
              <a:rPr lang="en-US" sz="2100" dirty="0" smtClean="0"/>
              <a:t>onditions</a:t>
            </a:r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r>
              <a:rPr lang="en-US" sz="2100" dirty="0" smtClean="0"/>
              <a:t>Climate Change</a:t>
            </a:r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endParaRPr lang="en-US" sz="2100" dirty="0" smtClean="0"/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endParaRPr lang="en-US" sz="2100" dirty="0" smtClean="0"/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Improving and Protecting Alaska's Water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226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endParaRPr lang="en-US" sz="2100" dirty="0" smtClean="0"/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endParaRPr lang="en-US" sz="2100" dirty="0" smtClean="0"/>
          </a:p>
          <a:p>
            <a:pPr marL="274320" lvl="1" indent="-274320">
              <a:lnSpc>
                <a:spcPct val="130000"/>
              </a:lnSpc>
              <a:buClr>
                <a:schemeClr val="accent3"/>
              </a:buClr>
              <a:buSzPct val="95000"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226"/>
            <a:ext cx="16764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836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960303"/>
            <a:ext cx="4419600" cy="5772717"/>
          </a:xfrm>
          <a:prstGeom prst="ellipse">
            <a:avLst/>
          </a:prstGeom>
          <a:ln w="571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68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So, Why Lagoons?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>
              <a:lnSpc>
                <a:spcPct val="130000"/>
              </a:lnSpc>
            </a:pPr>
            <a:r>
              <a:rPr lang="en-US" sz="2100" dirty="0" smtClean="0"/>
              <a:t>Tend to work in widest range of soil conditions</a:t>
            </a:r>
          </a:p>
          <a:p>
            <a:pPr marL="182880">
              <a:lnSpc>
                <a:spcPct val="130000"/>
              </a:lnSpc>
            </a:pPr>
            <a:r>
              <a:rPr lang="en-US" sz="2100" dirty="0" smtClean="0"/>
              <a:t>Passive wastewater treatment</a:t>
            </a:r>
          </a:p>
          <a:p>
            <a:pPr marL="182880">
              <a:lnSpc>
                <a:spcPct val="130000"/>
              </a:lnSpc>
            </a:pPr>
            <a:r>
              <a:rPr lang="en-US" sz="2100" dirty="0" smtClean="0"/>
              <a:t>Accommodates land planning reality</a:t>
            </a:r>
          </a:p>
          <a:p>
            <a:pPr marL="182880">
              <a:lnSpc>
                <a:spcPct val="130000"/>
              </a:lnSpc>
            </a:pPr>
            <a:r>
              <a:rPr lang="en-US" sz="2100" dirty="0"/>
              <a:t>Can generally accept honey-bucket waste</a:t>
            </a:r>
          </a:p>
          <a:p>
            <a:pPr marL="182880">
              <a:lnSpc>
                <a:spcPct val="130000"/>
              </a:lnSpc>
            </a:pPr>
            <a:r>
              <a:rPr lang="en-US" sz="2100" dirty="0" smtClean="0"/>
              <a:t>Collection system can be a challenge</a:t>
            </a:r>
          </a:p>
          <a:p>
            <a:pPr marL="182880">
              <a:lnSpc>
                <a:spcPct val="130000"/>
              </a:lnSpc>
            </a:pPr>
            <a:endParaRPr lang="en-US" sz="2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226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What’s Next?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>
              <a:lnSpc>
                <a:spcPct val="130000"/>
              </a:lnSpc>
            </a:pPr>
            <a:r>
              <a:rPr lang="en-US" sz="2100" dirty="0" smtClean="0"/>
              <a:t>Develop design standards specifically for rural villages</a:t>
            </a:r>
          </a:p>
          <a:p>
            <a:pPr marL="182880">
              <a:lnSpc>
                <a:spcPct val="130000"/>
              </a:lnSpc>
            </a:pPr>
            <a:r>
              <a:rPr lang="en-US" sz="2100" dirty="0" smtClean="0"/>
              <a:t>Establish design performance feedback with stakeholders</a:t>
            </a:r>
          </a:p>
          <a:p>
            <a:pPr marL="182880">
              <a:lnSpc>
                <a:spcPct val="130000"/>
              </a:lnSpc>
            </a:pPr>
            <a:r>
              <a:rPr lang="en-US" sz="2100" dirty="0" smtClean="0"/>
              <a:t>Research alternative designs and their effectiveness</a:t>
            </a:r>
          </a:p>
          <a:p>
            <a:pPr marL="182880">
              <a:lnSpc>
                <a:spcPct val="130000"/>
              </a:lnSpc>
            </a:pPr>
            <a:endParaRPr lang="en-US" sz="2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226"/>
            <a:ext cx="16764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82" y="3375287"/>
            <a:ext cx="2395538" cy="3333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3862205"/>
            <a:ext cx="63817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 for your time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 McCabe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Clint Adler, P.E</a:t>
            </a: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3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Engineering Support &amp; Plan Review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(907) 269-7692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Gene.mccabe@Alaska.gov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Clint.adler@Alaska.gov</a:t>
            </a:r>
            <a:endParaRPr lang="en-US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and Protecting Alaska's Water Quality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0226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0B539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2B7DB81D2DF74DBA8D724FA377B63F" ma:contentTypeVersion="1" ma:contentTypeDescription="Create a new document." ma:contentTypeScope="" ma:versionID="7f26c3e4b34070e240628619431c20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ADC010-C1B0-4B21-AE12-E7FC9AF9F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4AC549-8CB3-4CCE-A2E7-A4E7AEBCD8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B62B2-CE60-418D-ADA5-EB5050744031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22483</TotalTime>
  <Words>408</Words>
  <Application>Microsoft Office PowerPoint</Application>
  <PresentationFormat>On-screen Show (4:3)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Flow</vt:lpstr>
      <vt:lpstr>Wastewater Design Challenges for Rural Alaska</vt:lpstr>
      <vt:lpstr>Division of Water</vt:lpstr>
      <vt:lpstr>Rural Alaska Challenges</vt:lpstr>
      <vt:lpstr>PowerPoint Presentation</vt:lpstr>
      <vt:lpstr>So, Why Lagoons?</vt:lpstr>
      <vt:lpstr>What’s Next?</vt:lpstr>
      <vt:lpstr>PowerPoint Presentation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Antidegradation</dc:title>
  <dc:creator>bntabor</dc:creator>
  <cp:lastModifiedBy>McCabe, Gene</cp:lastModifiedBy>
  <cp:revision>422</cp:revision>
  <cp:lastPrinted>2014-03-20T22:06:53Z</cp:lastPrinted>
  <dcterms:created xsi:type="dcterms:W3CDTF">2012-12-20T01:34:14Z</dcterms:created>
  <dcterms:modified xsi:type="dcterms:W3CDTF">2015-01-28T22:16:39Z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0x010100D72B7DB81D2DF74DBA8D724FA377B63F</vt:lpwstr>
  </property>
  <property fmtid="{D5CDD505-2E9C-101B-9397-08002B2CF9AE}" pid="3" name="Order">
    <vt:r8>400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